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  <p:sldId id="271" r:id="rId15"/>
    <p:sldId id="270" r:id="rId16"/>
    <p:sldId id="267" r:id="rId1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Nanum Gothic" panose="020B0600000101010101" charset="-127"/>
      <p:regular r:id="rId21"/>
      <p:bold r:id="rId22"/>
    </p:embeddedFont>
    <p:embeddedFont>
      <p:font typeface="MS UI Gothic" panose="020B0600070205080204" pitchFamily="34" charset="-128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48E2DA-455C-4DB7-85C0-89A68879529C}">
  <a:tblStyle styleId="{8F48E2DA-455C-4DB7-85C0-89A6887952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a174d01a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a174d01a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a174d01a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a174d01a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a1ae1be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a1ae1be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84559f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84559fe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784559fe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784559fe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84559f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84559f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84559fe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84559fe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074A5-7C72-45F2-92BB-289904750233}" type="datetime1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3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97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와인</a:t>
            </a:r>
            <a:r>
              <a:rPr lang="en-GB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추천</a:t>
            </a:r>
            <a:r>
              <a:rPr lang="en-GB" sz="32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시스템</a:t>
            </a:r>
            <a:r>
              <a:rPr lang="en-GB" sz="3200" b="1" baseline="-250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구축</a:t>
            </a:r>
            <a:r>
              <a:rPr lang="en-GB" sz="32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을</a:t>
            </a:r>
            <a:r>
              <a:rPr lang="en-GB" sz="32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통한</a:t>
            </a:r>
            <a:r>
              <a:rPr lang="en-GB" sz="32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매출</a:t>
            </a:r>
            <a:r>
              <a:rPr lang="en-GB" sz="32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증대</a:t>
            </a:r>
            <a:r>
              <a:rPr lang="en-GB" sz="32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32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방안</a:t>
            </a:r>
            <a:endParaRPr sz="32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r>
              <a:rPr lang="en-GB" sz="23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와인</a:t>
            </a:r>
            <a:r>
              <a:rPr lang="en-GB" sz="23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23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선택속성</a:t>
            </a:r>
            <a:r>
              <a:rPr lang="en-GB" sz="23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23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데이터</a:t>
            </a:r>
            <a:r>
              <a:rPr lang="en-GB" sz="2300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2300" b="1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분석</a:t>
            </a:r>
            <a:r>
              <a:rPr lang="en-GB" sz="23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을</a:t>
            </a:r>
            <a:r>
              <a:rPr lang="en-GB" sz="23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</a:t>
            </a:r>
            <a:r>
              <a:rPr lang="en-GB" sz="23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기반으로</a:t>
            </a:r>
            <a:r>
              <a:rPr lang="en-GB" sz="23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-</a:t>
            </a:r>
            <a:endParaRPr dirty="0">
              <a:latin typeface="MS UI Gothic" panose="020B0600070205080204" pitchFamily="34" charset="-128"/>
              <a:ea typeface="MS UI Gothic" panose="020B0600070205080204" pitchFamily="34" charset="-128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381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Nanum Gothic"/>
                <a:sym typeface="Nanum Gothic"/>
              </a:rPr>
              <a:t>13.5°</a:t>
            </a:r>
            <a:endParaRPr b="1">
              <a:solidFill>
                <a:srgbClr val="CC0000"/>
              </a:solidFill>
              <a:latin typeface="MS UI Gothic" panose="020B0600070205080204" pitchFamily="34" charset="-128"/>
              <a:ea typeface="MS UI Gothic" panose="020B0600070205080204" pitchFamily="34" charset="-128"/>
              <a:cs typeface="Nanum Gothic"/>
              <a:sym typeface="Nanum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MS UI Gothic" panose="020B0600070205080204" pitchFamily="34" charset="-128"/>
                <a:ea typeface="MS UI Gothic" panose="020B0600070205080204" pitchFamily="34" charset="-128"/>
                <a:cs typeface="Nanum Gothic"/>
                <a:sym typeface="Nanum Gothic"/>
              </a:rPr>
              <a:t>김원배 연선경 오가영</a:t>
            </a:r>
            <a:endParaRPr sz="2100">
              <a:latin typeface="MS UI Gothic" panose="020B0600070205080204" pitchFamily="34" charset="-128"/>
              <a:ea typeface="MS UI Gothic" panose="020B0600070205080204" pitchFamily="34" charset="-128"/>
              <a:cs typeface="Nanum Gothic"/>
              <a:sym typeface="Nanum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MS UI Gothic" panose="020B0600070205080204" pitchFamily="34" charset="-128"/>
                <a:ea typeface="MS UI Gothic" panose="020B0600070205080204" pitchFamily="34" charset="-128"/>
                <a:cs typeface="Nanum Gothic"/>
                <a:sym typeface="Nanum Gothic"/>
              </a:rPr>
              <a:t>이준영 이재윤 최우혁</a:t>
            </a:r>
            <a:endParaRPr sz="2100">
              <a:latin typeface="MS UI Gothic" panose="020B0600070205080204" pitchFamily="34" charset="-128"/>
              <a:ea typeface="MS UI Gothic" panose="020B0600070205080204" pitchFamily="34" charset="-128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225095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82796"/>
              </p:ext>
            </p:extLst>
          </p:nvPr>
        </p:nvGraphicFramePr>
        <p:xfrm>
          <a:off x="464458" y="641620"/>
          <a:ext cx="8287656" cy="3533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56">
                  <a:extLst>
                    <a:ext uri="{9D8B030D-6E8A-4147-A177-3AD203B41FA5}">
                      <a16:colId xmlns:a16="http://schemas.microsoft.com/office/drawing/2014/main" val="3698137901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4030734703"/>
                    </a:ext>
                  </a:extLst>
                </a:gridCol>
                <a:gridCol w="1342572">
                  <a:extLst>
                    <a:ext uri="{9D8B030D-6E8A-4147-A177-3AD203B41FA5}">
                      <a16:colId xmlns:a16="http://schemas.microsoft.com/office/drawing/2014/main" val="2552933489"/>
                    </a:ext>
                  </a:extLst>
                </a:gridCol>
                <a:gridCol w="907143">
                  <a:extLst>
                    <a:ext uri="{9D8B030D-6E8A-4147-A177-3AD203B41FA5}">
                      <a16:colId xmlns:a16="http://schemas.microsoft.com/office/drawing/2014/main" val="792105043"/>
                    </a:ext>
                  </a:extLst>
                </a:gridCol>
                <a:gridCol w="2772228">
                  <a:extLst>
                    <a:ext uri="{9D8B030D-6E8A-4147-A177-3AD203B41FA5}">
                      <a16:colId xmlns:a16="http://schemas.microsoft.com/office/drawing/2014/main" val="3219511699"/>
                    </a:ext>
                  </a:extLst>
                </a:gridCol>
              </a:tblGrid>
              <a:tr h="2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DB</a:t>
                      </a:r>
                      <a:endParaRPr lang="en-US" altLang="ko-KR" sz="1200" dirty="0" smtClean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항목명</a:t>
                      </a:r>
                      <a:endParaRPr lang="en-US" altLang="ko-KR" sz="1200" dirty="0" smtClean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의미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특이사항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extLst>
                  <a:ext uri="{0D108BD9-81ED-4DB2-BD59-A6C34878D82A}">
                    <a16:rowId xmlns:a16="http://schemas.microsoft.com/office/drawing/2014/main" val="3702815246"/>
                  </a:ext>
                </a:extLst>
              </a:tr>
              <a:tr h="243833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Wine Quality</a:t>
                      </a:r>
                      <a:endParaRPr lang="ko-KR" altLang="en-US" sz="1600" b="1" dirty="0">
                        <a:latin typeface="MS UI Gothic" panose="020B0600070205080204" pitchFamily="34" charset="-128"/>
                      </a:endParaRPr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Fixed Acidity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고정 산도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02431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Volatile Acidity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휘발성 산도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66781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Citric Acid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구연산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 smtClean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08635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Residual Sugar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잔류 설탕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 smtClean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16394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Chlorides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염화나트륨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345"/>
                  </a:ext>
                </a:extLst>
              </a:tr>
              <a:tr h="4258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Free Sulfur Dioxide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자유 이산화황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532440"/>
                  </a:ext>
                </a:extLst>
              </a:tr>
              <a:tr h="4258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Total Sulfur Dioxide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총 이산화황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405788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Density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밀도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56093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pH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산성도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532676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Sulphates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칼슘 황산염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53614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Alcohol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알코올 도수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54625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Quality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퀄리티 </a:t>
                      </a:r>
                      <a:r>
                        <a:rPr lang="en-US" altLang="ko-KR" sz="1200" dirty="0" smtClean="0"/>
                        <a:t>(1~8)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측정값 </a:t>
                      </a:r>
                      <a:r>
                        <a:rPr lang="en-US" altLang="ko-KR" sz="1200" dirty="0" smtClean="0"/>
                        <a:t>3 ~ 8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5259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8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62724"/>
              </p:ext>
            </p:extLst>
          </p:nvPr>
        </p:nvGraphicFramePr>
        <p:xfrm>
          <a:off x="493486" y="609093"/>
          <a:ext cx="8113484" cy="3686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885">
                  <a:extLst>
                    <a:ext uri="{9D8B030D-6E8A-4147-A177-3AD203B41FA5}">
                      <a16:colId xmlns:a16="http://schemas.microsoft.com/office/drawing/2014/main" val="389022971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916429242"/>
                    </a:ext>
                  </a:extLst>
                </a:gridCol>
                <a:gridCol w="2278743">
                  <a:extLst>
                    <a:ext uri="{9D8B030D-6E8A-4147-A177-3AD203B41FA5}">
                      <a16:colId xmlns:a16="http://schemas.microsoft.com/office/drawing/2014/main" val="1345755705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690453562"/>
                    </a:ext>
                  </a:extLst>
                </a:gridCol>
                <a:gridCol w="1843313">
                  <a:extLst>
                    <a:ext uri="{9D8B030D-6E8A-4147-A177-3AD203B41FA5}">
                      <a16:colId xmlns:a16="http://schemas.microsoft.com/office/drawing/2014/main" val="3137711658"/>
                    </a:ext>
                  </a:extLst>
                </a:gridCol>
              </a:tblGrid>
              <a:tr h="24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DB</a:t>
                      </a:r>
                      <a:endParaRPr lang="en-US" altLang="ko-KR" sz="1200" dirty="0" smtClean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항목명</a:t>
                      </a:r>
                      <a:endParaRPr lang="en-US" altLang="ko-KR" sz="1200" dirty="0" smtClean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의미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특이사항</a:t>
                      </a:r>
                      <a:endParaRPr lang="ko-KR" altLang="en-US" sz="1200" dirty="0"/>
                    </a:p>
                  </a:txBody>
                  <a:tcPr marL="60123" marR="60123" marT="30062" marB="30062"/>
                </a:tc>
                <a:extLst>
                  <a:ext uri="{0D108BD9-81ED-4DB2-BD59-A6C34878D82A}">
                    <a16:rowId xmlns:a16="http://schemas.microsoft.com/office/drawing/2014/main" val="2156270255"/>
                  </a:ext>
                </a:extLst>
              </a:tr>
              <a:tr h="24383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Sales</a:t>
                      </a:r>
                      <a:endParaRPr lang="ko-KR" altLang="en-US" sz="1600" b="1" dirty="0">
                        <a:latin typeface="MS UI Gothic" panose="020B0600070205080204" pitchFamily="34" charset="-128"/>
                      </a:endParaRPr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Job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직업 </a:t>
                      </a:r>
                      <a:r>
                        <a:rPr lang="en-US" altLang="ko-KR" sz="1200" dirty="0" smtClean="0"/>
                        <a:t>(13 </a:t>
                      </a:r>
                      <a:r>
                        <a:rPr lang="ko-KR" altLang="en-US" sz="1200" dirty="0" smtClean="0"/>
                        <a:t>집단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062764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Date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구매 날짜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5~10</a:t>
                      </a:r>
                      <a:r>
                        <a:rPr lang="ko-KR" altLang="en-US" sz="1200" dirty="0" smtClean="0"/>
                        <a:t>월까지 일 단위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52605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Gender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구매자 성별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남성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여성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83521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Age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구매자 연령대 </a:t>
                      </a:r>
                      <a:r>
                        <a:rPr lang="en-US" altLang="ko-KR" sz="1200" dirty="0" smtClean="0"/>
                        <a:t>(20</a:t>
                      </a:r>
                      <a:r>
                        <a:rPr lang="ko-KR" altLang="en-US" sz="1200" dirty="0" smtClean="0"/>
                        <a:t>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662823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Marital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구매자 결혼 여부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40575"/>
                  </a:ext>
                </a:extLst>
              </a:tr>
              <a:tr h="42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Province</a:t>
                      </a:r>
                      <a:endParaRPr lang="ko-KR" altLang="en-US" sz="1200" b="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고객의 주소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광역시도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각 </a:t>
                      </a:r>
                      <a:r>
                        <a:rPr lang="en-US" altLang="ko-KR" sz="1100" baseline="0" dirty="0" smtClean="0"/>
                        <a:t>6</a:t>
                      </a:r>
                      <a:r>
                        <a:rPr lang="ko-KR" altLang="en-US" sz="1100" baseline="0" dirty="0" smtClean="0"/>
                        <a:t>개</a:t>
                      </a:r>
                      <a:r>
                        <a:rPr lang="en-US" altLang="ko-KR" sz="1100" dirty="0" smtClean="0"/>
                        <a:t>) 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전국 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X</a:t>
                      </a:r>
                      <a:endParaRPr lang="en-US" altLang="ko-KR" sz="1100" baseline="0" dirty="0" smtClean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784566"/>
                  </a:ext>
                </a:extLst>
              </a:tr>
              <a:tr h="42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City</a:t>
                      </a:r>
                      <a:endParaRPr lang="ko-KR" altLang="en-US" sz="1200" b="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고객의 주소 </a:t>
                      </a:r>
                      <a:r>
                        <a:rPr lang="en-US" altLang="ko-KR" sz="1100" dirty="0" smtClean="0"/>
                        <a:t>(5</a:t>
                      </a:r>
                      <a:r>
                        <a:rPr lang="ko-KR" altLang="en-US" sz="1100" dirty="0" smtClean="0"/>
                        <a:t>개 시구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en-US" altLang="ko-KR" sz="1100" dirty="0" smtClean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08617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Purchase</a:t>
                      </a:r>
                      <a:endParaRPr lang="ko-KR" altLang="en-US" sz="1200" b="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고객의 구매 목록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범주형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11785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Amount</a:t>
                      </a:r>
                      <a:endParaRPr lang="ko-KR" altLang="en-US" sz="1200" b="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고객의 구매 와인 총 가격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연속형</a:t>
                      </a:r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123" marR="60123" marT="30062" marB="30062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217428"/>
                  </a:ext>
                </a:extLst>
              </a:tr>
              <a:tr h="24383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Frequency</a:t>
                      </a:r>
                      <a:endParaRPr lang="ko-KR" altLang="en-US" sz="1600" b="1" dirty="0">
                        <a:latin typeface="MS UI Gothic" panose="020B0600070205080204" pitchFamily="34" charset="-128"/>
                      </a:endParaRPr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Prefer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와인 선택 시 주요 결정사항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(2</a:t>
                      </a:r>
                      <a:r>
                        <a:rPr lang="ko-KR" altLang="en-US" sz="1100" dirty="0" smtClean="0"/>
                        <a:t>개 집단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630191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Frequency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음주 횟수 </a:t>
                      </a:r>
                      <a:r>
                        <a:rPr lang="en-US" altLang="ko-KR" sz="1100" dirty="0" smtClean="0"/>
                        <a:t>(0~7</a:t>
                      </a:r>
                      <a:r>
                        <a:rPr lang="ko-KR" altLang="en-US" sz="1100" dirty="0" smtClean="0"/>
                        <a:t>회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440263"/>
                  </a:ext>
                </a:extLst>
              </a:tr>
              <a:tr h="2438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WineFrequency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와인 음주 횟수 </a:t>
                      </a:r>
                      <a:r>
                        <a:rPr lang="en-US" altLang="ko-KR" sz="1100" dirty="0" smtClean="0"/>
                        <a:t>(0~5</a:t>
                      </a:r>
                      <a:r>
                        <a:rPr lang="ko-KR" altLang="en-US" sz="1100" dirty="0" smtClean="0"/>
                        <a:t>회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153665"/>
                  </a:ext>
                </a:extLst>
              </a:tr>
            </a:tbl>
          </a:graphicData>
        </a:graphic>
      </p:graphicFrame>
      <p:sp>
        <p:nvSpPr>
          <p:cNvPr id="7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추진</a:t>
            </a:r>
            <a:r>
              <a:rPr lang="en-GB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배경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18190"/>
              </p:ext>
            </p:extLst>
          </p:nvPr>
        </p:nvGraphicFramePr>
        <p:xfrm>
          <a:off x="637658" y="408201"/>
          <a:ext cx="7780627" cy="43622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87713">
                  <a:extLst>
                    <a:ext uri="{9D8B030D-6E8A-4147-A177-3AD203B41FA5}">
                      <a16:colId xmlns:a16="http://schemas.microsoft.com/office/drawing/2014/main" val="2563583645"/>
                    </a:ext>
                  </a:extLst>
                </a:gridCol>
                <a:gridCol w="890392">
                  <a:extLst>
                    <a:ext uri="{9D8B030D-6E8A-4147-A177-3AD203B41FA5}">
                      <a16:colId xmlns:a16="http://schemas.microsoft.com/office/drawing/2014/main" val="3522253525"/>
                    </a:ext>
                  </a:extLst>
                </a:gridCol>
                <a:gridCol w="1120411">
                  <a:extLst>
                    <a:ext uri="{9D8B030D-6E8A-4147-A177-3AD203B41FA5}">
                      <a16:colId xmlns:a16="http://schemas.microsoft.com/office/drawing/2014/main" val="1392482416"/>
                    </a:ext>
                  </a:extLst>
                </a:gridCol>
                <a:gridCol w="1910474">
                  <a:extLst>
                    <a:ext uri="{9D8B030D-6E8A-4147-A177-3AD203B41FA5}">
                      <a16:colId xmlns:a16="http://schemas.microsoft.com/office/drawing/2014/main" val="149193443"/>
                    </a:ext>
                  </a:extLst>
                </a:gridCol>
                <a:gridCol w="2971637">
                  <a:extLst>
                    <a:ext uri="{9D8B030D-6E8A-4147-A177-3AD203B41FA5}">
                      <a16:colId xmlns:a16="http://schemas.microsoft.com/office/drawing/2014/main" val="1223033628"/>
                    </a:ext>
                  </a:extLst>
                </a:gridCol>
              </a:tblGrid>
              <a:tr h="38748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 err="1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Wine_Data_Preference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MS UI Gothic" panose="020B0600070205080204" pitchFamily="34" charset="-128"/>
                        <a:ea typeface="MS UI Gothic" panose="020B0600070205080204" pitchFamily="34" charset="-128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73174"/>
                  </a:ext>
                </a:extLst>
              </a:tr>
              <a:tr h="309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항목명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  <a:latin typeface="+mj-lt"/>
                        </a:rPr>
                        <a:t>결측치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이상치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확인결과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정제 방안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163901"/>
                  </a:ext>
                </a:extLst>
              </a:tr>
              <a:tr h="309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lt"/>
                        </a:rPr>
                        <a:t>seq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누락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Seq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결측치는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index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값으로 대체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19730"/>
                  </a:ext>
                </a:extLst>
              </a:tr>
              <a:tr h="607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gender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UNKNOW : 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결측치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값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누락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l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이상치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응답 거부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남녀 분포 비율로 대체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l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(4:6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비율로 랜덤 대체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304779"/>
                  </a:ext>
                </a:extLst>
              </a:tr>
              <a:tr h="607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미상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: 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이상치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응답 거부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미상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개는 무시할 정도라 판단되어 제거</a:t>
                      </a:r>
                      <a:endParaRPr lang="en-US" altLang="ko-KR" sz="11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직업별 예상 나이로 대체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 교수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의사는 </a:t>
                      </a:r>
                      <a:r>
                        <a:rPr lang="ko-KR" altLang="en-US" sz="11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585324"/>
                  </a:ext>
                </a:extLst>
              </a:tr>
              <a:tr h="607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job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lt"/>
                        </a:rPr>
                        <a:t>미상 </a:t>
                      </a:r>
                      <a:r>
                        <a:rPr lang="en-US" altLang="ko-KR" sz="1100" u="none" strike="noStrike" dirty="0">
                          <a:effectLst/>
                          <a:latin typeface="+mj-lt"/>
                        </a:rPr>
                        <a:t>: 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이상치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: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응답 거부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‘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미상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’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개는 무시할 정도라 판단되어 제거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분포비율로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대체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803089"/>
                  </a:ext>
                </a:extLst>
              </a:tr>
              <a:tr h="607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marital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UNKNOW : 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누락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이상치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 거부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비결혼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비율로 대체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/>
                      </a:r>
                      <a:b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(7:3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비율로 랜덤 대체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373588"/>
                  </a:ext>
                </a:extLst>
              </a:tr>
              <a:tr h="309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province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+mj-lt"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결측치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누락</a:t>
                      </a:r>
                      <a:endParaRPr lang="en-US" altLang="ko-KR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결측치를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city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부모 카테고리로 대체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740568"/>
                  </a:ext>
                </a:extLst>
              </a:tr>
              <a:tr h="309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36373"/>
                  </a:ext>
                </a:extLst>
              </a:tr>
              <a:tr h="309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+mj-lt"/>
                        </a:rPr>
                        <a:t>choice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273" marR="5273" marT="527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2397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85201"/>
              </p:ext>
            </p:extLst>
          </p:nvPr>
        </p:nvGraphicFramePr>
        <p:xfrm>
          <a:off x="304228" y="468350"/>
          <a:ext cx="8418858" cy="384760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2844">
                  <a:extLst>
                    <a:ext uri="{9D8B030D-6E8A-4147-A177-3AD203B41FA5}">
                      <a16:colId xmlns:a16="http://schemas.microsoft.com/office/drawing/2014/main" val="2563583645"/>
                    </a:ext>
                  </a:extLst>
                </a:gridCol>
                <a:gridCol w="851116">
                  <a:extLst>
                    <a:ext uri="{9D8B030D-6E8A-4147-A177-3AD203B41FA5}">
                      <a16:colId xmlns:a16="http://schemas.microsoft.com/office/drawing/2014/main" val="3522253525"/>
                    </a:ext>
                  </a:extLst>
                </a:gridCol>
                <a:gridCol w="1315166">
                  <a:extLst>
                    <a:ext uri="{9D8B030D-6E8A-4147-A177-3AD203B41FA5}">
                      <a16:colId xmlns:a16="http://schemas.microsoft.com/office/drawing/2014/main" val="1392482416"/>
                    </a:ext>
                  </a:extLst>
                </a:gridCol>
                <a:gridCol w="1964337">
                  <a:extLst>
                    <a:ext uri="{9D8B030D-6E8A-4147-A177-3AD203B41FA5}">
                      <a16:colId xmlns:a16="http://schemas.microsoft.com/office/drawing/2014/main" val="149193443"/>
                    </a:ext>
                  </a:extLst>
                </a:gridCol>
                <a:gridCol w="3215395">
                  <a:extLst>
                    <a:ext uri="{9D8B030D-6E8A-4147-A177-3AD203B41FA5}">
                      <a16:colId xmlns:a16="http://schemas.microsoft.com/office/drawing/2014/main" val="1223033628"/>
                    </a:ext>
                  </a:extLst>
                </a:gridCol>
              </a:tblGrid>
              <a:tr h="233248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 err="1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Wine_Data_Quality_Red</a:t>
                      </a:r>
                      <a:r>
                        <a:rPr lang="en-US" sz="1500" b="1" u="none" strike="noStrike" dirty="0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, White </a:t>
                      </a:r>
                      <a:r>
                        <a:rPr lang="en-US" sz="1000" b="1" u="none" strike="noStrike" dirty="0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(1599 entries)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MS UI Gothic" panose="020B0600070205080204" pitchFamily="34" charset="-128"/>
                        <a:ea typeface="MS UI Gothic" panose="020B0600070205080204" pitchFamily="34" charset="-128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73174"/>
                  </a:ext>
                </a:extLst>
              </a:tr>
              <a:tr h="1816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항목명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j-lt"/>
                        </a:rPr>
                        <a:t>결측치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이상치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확인결과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정제 방안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163901"/>
                  </a:ext>
                </a:extLst>
              </a:tr>
              <a:tr h="2669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fixed acidity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19730"/>
                  </a:ext>
                </a:extLst>
              </a:tr>
              <a:tr h="3862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volatile acidity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304779"/>
                  </a:ext>
                </a:extLst>
              </a:tr>
              <a:tr h="386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citric acid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585324"/>
                  </a:ext>
                </a:extLst>
              </a:tr>
              <a:tr h="386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residual sugar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의심</a:t>
                      </a:r>
                      <a:r>
                        <a:rPr lang="en-US" altLang="ko-KR" sz="1000" dirty="0" smtClean="0"/>
                        <a:t>: 11 (&gt;9)</a:t>
                      </a:r>
                      <a:endParaRPr lang="ko-KR" altLang="en-US" sz="1300" dirty="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단위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803089"/>
                  </a:ext>
                </a:extLst>
              </a:tr>
              <a:tr h="3862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chlorides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의심</a:t>
                      </a:r>
                      <a:r>
                        <a:rPr lang="en-US" altLang="ko-KR" sz="1000" dirty="0" smtClean="0"/>
                        <a:t>: 2 (&gt;=0.6)</a:t>
                      </a:r>
                      <a:endParaRPr lang="ko-KR" altLang="en-US" sz="1000" dirty="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 필요</a:t>
                      </a: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373588"/>
                  </a:ext>
                </a:extLst>
              </a:tr>
              <a:tr h="318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free sulfur dioxide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740568"/>
                  </a:ext>
                </a:extLst>
              </a:tr>
              <a:tr h="3187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total sulfur dioxide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의심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2 (&gt;=300)</a:t>
                      </a:r>
                      <a:endParaRPr lang="ko-KR" altLang="en-US" sz="1000" dirty="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단위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36373"/>
                  </a:ext>
                </a:extLst>
              </a:tr>
              <a:tr h="19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density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23970"/>
                  </a:ext>
                </a:extLst>
              </a:tr>
              <a:tr h="19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pH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672902"/>
                  </a:ext>
                </a:extLst>
              </a:tr>
              <a:tr h="19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effectLst/>
                          <a:latin typeface="+mj-lt"/>
                        </a:rPr>
                        <a:t>sulphates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altLang="ko-KR" sz="10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364959"/>
                  </a:ext>
                </a:extLst>
              </a:tr>
              <a:tr h="19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alcohol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593990"/>
                  </a:ext>
                </a:extLst>
              </a:tr>
              <a:tr h="196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  <a:latin typeface="+mj-lt"/>
                        </a:rPr>
                        <a:t>quality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없음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42" marR="5342" marT="53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214699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추진</a:t>
            </a:r>
            <a:r>
              <a:rPr lang="en-GB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배경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18848" y="4447177"/>
            <a:ext cx="5389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MAX</a:t>
            </a:r>
            <a:r>
              <a:rPr lang="ko-KR" altLang="en-US" b="1" dirty="0" smtClean="0">
                <a:latin typeface="MS UI Gothic" panose="020B0600070205080204" pitchFamily="34" charset="-128"/>
              </a:rPr>
              <a:t>와 </a:t>
            </a:r>
            <a:r>
              <a:rPr lang="en-US" altLang="ko-KR" b="1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3Q </a:t>
            </a:r>
            <a:r>
              <a:rPr lang="ko-KR" altLang="en-US" b="1" dirty="0" smtClean="0">
                <a:latin typeface="MS UI Gothic" panose="020B0600070205080204" pitchFamily="34" charset="-128"/>
              </a:rPr>
              <a:t>값의 차이가 일정 수준을 넘는 데이터를 </a:t>
            </a:r>
            <a:r>
              <a:rPr lang="ko-KR" altLang="en-US" b="1" dirty="0" err="1" smtClean="0">
                <a:latin typeface="MS UI Gothic" panose="020B0600070205080204" pitchFamily="34" charset="-128"/>
              </a:rPr>
              <a:t>이상치로</a:t>
            </a:r>
            <a:r>
              <a:rPr lang="ko-KR" altLang="en-US" b="1" dirty="0" smtClean="0">
                <a:latin typeface="MS UI Gothic" panose="020B0600070205080204" pitchFamily="34" charset="-128"/>
              </a:rPr>
              <a:t> 판단</a:t>
            </a:r>
            <a:endParaRPr lang="ko-KR" altLang="en-US" b="1" dirty="0">
              <a:latin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4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추진</a:t>
            </a:r>
            <a:r>
              <a:rPr lang="en-GB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dirty="0" err="1">
                <a:latin typeface="Nanum Gothic"/>
                <a:ea typeface="Nanum Gothic"/>
                <a:cs typeface="Nanum Gothic"/>
                <a:sym typeface="Nanum Gothic"/>
              </a:rPr>
              <a:t>배경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5" y="1096148"/>
            <a:ext cx="4402575" cy="298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07" y="1096149"/>
            <a:ext cx="4105258" cy="29849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5158" y="4220798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Standard Scale</a:t>
            </a:r>
            <a:r>
              <a:rPr lang="ko-KR" altLang="en-US" dirty="0" smtClean="0">
                <a:latin typeface="MS UI Gothic" panose="020B0600070205080204" pitchFamily="34" charset="-128"/>
              </a:rPr>
              <a:t> 데이터</a:t>
            </a:r>
            <a:endParaRPr lang="ko-KR" altLang="en-US" dirty="0">
              <a:latin typeface="MS UI Gothic" panose="020B060007020508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685" y="4220798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MinMax</a:t>
            </a:r>
            <a:r>
              <a:rPr lang="en-US" altLang="ko-KR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 Scale</a:t>
            </a:r>
            <a:r>
              <a:rPr lang="ko-KR" altLang="en-US" dirty="0" smtClean="0">
                <a:latin typeface="MS UI Gothic" panose="020B0600070205080204" pitchFamily="34" charset="-128"/>
              </a:rPr>
              <a:t> 데이터</a:t>
            </a:r>
            <a:endParaRPr lang="ko-KR" altLang="en-US" dirty="0">
              <a:latin typeface="MS UI 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0100" y="602977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MS UI Gothic" panose="020B0600070205080204" pitchFamily="34" charset="-128"/>
              </a:rPr>
              <a:t>이상치 의심 배경</a:t>
            </a:r>
            <a:endParaRPr lang="ko-KR" altLang="en-US" sz="1600" b="1" dirty="0">
              <a:latin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09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62030"/>
              </p:ext>
            </p:extLst>
          </p:nvPr>
        </p:nvGraphicFramePr>
        <p:xfrm>
          <a:off x="391314" y="468350"/>
          <a:ext cx="8433371" cy="405010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74694">
                  <a:extLst>
                    <a:ext uri="{9D8B030D-6E8A-4147-A177-3AD203B41FA5}">
                      <a16:colId xmlns:a16="http://schemas.microsoft.com/office/drawing/2014/main" val="2563583645"/>
                    </a:ext>
                  </a:extLst>
                </a:gridCol>
                <a:gridCol w="852583">
                  <a:extLst>
                    <a:ext uri="{9D8B030D-6E8A-4147-A177-3AD203B41FA5}">
                      <a16:colId xmlns:a16="http://schemas.microsoft.com/office/drawing/2014/main" val="3522253525"/>
                    </a:ext>
                  </a:extLst>
                </a:gridCol>
                <a:gridCol w="954380">
                  <a:extLst>
                    <a:ext uri="{9D8B030D-6E8A-4147-A177-3AD203B41FA5}">
                      <a16:colId xmlns:a16="http://schemas.microsoft.com/office/drawing/2014/main" val="1392482416"/>
                    </a:ext>
                  </a:extLst>
                </a:gridCol>
                <a:gridCol w="2330776">
                  <a:extLst>
                    <a:ext uri="{9D8B030D-6E8A-4147-A177-3AD203B41FA5}">
                      <a16:colId xmlns:a16="http://schemas.microsoft.com/office/drawing/2014/main" val="149193443"/>
                    </a:ext>
                  </a:extLst>
                </a:gridCol>
                <a:gridCol w="3220938">
                  <a:extLst>
                    <a:ext uri="{9D8B030D-6E8A-4147-A177-3AD203B41FA5}">
                      <a16:colId xmlns:a16="http://schemas.microsoft.com/office/drawing/2014/main" val="1223033628"/>
                    </a:ext>
                  </a:extLst>
                </a:gridCol>
              </a:tblGrid>
              <a:tr h="38260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 err="1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Wine_Frequency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S UI Gothic" panose="020B0600070205080204" pitchFamily="34" charset="-128"/>
                        <a:ea typeface="MS UI Gothic" panose="020B0600070205080204" pitchFamily="34" charset="-128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73174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항목명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j-lt"/>
                        </a:rPr>
                        <a:t>결측치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이상치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확인결과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정제 방안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163901"/>
                  </a:ext>
                </a:extLst>
              </a:tr>
              <a:tr h="76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 누락</a:t>
                      </a:r>
                      <a:endParaRPr lang="en-US" altLang="ko-KR" sz="9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단순 누락이므로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인덱스로 대체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2048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Prefer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48088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Frequency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271077"/>
                  </a:ext>
                </a:extLst>
              </a:tr>
              <a:tr h="72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WineFrequency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491" marR="4491" marT="44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3869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981291"/>
              </p:ext>
            </p:extLst>
          </p:nvPr>
        </p:nvGraphicFramePr>
        <p:xfrm>
          <a:off x="462774" y="691308"/>
          <a:ext cx="8284034" cy="28202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0408">
                  <a:extLst>
                    <a:ext uri="{9D8B030D-6E8A-4147-A177-3AD203B41FA5}">
                      <a16:colId xmlns:a16="http://schemas.microsoft.com/office/drawing/2014/main" val="2563583645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3522253525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1392482416"/>
                    </a:ext>
                  </a:extLst>
                </a:gridCol>
                <a:gridCol w="2600587">
                  <a:extLst>
                    <a:ext uri="{9D8B030D-6E8A-4147-A177-3AD203B41FA5}">
                      <a16:colId xmlns:a16="http://schemas.microsoft.com/office/drawing/2014/main" val="149193443"/>
                    </a:ext>
                  </a:extLst>
                </a:gridCol>
                <a:gridCol w="3092628">
                  <a:extLst>
                    <a:ext uri="{9D8B030D-6E8A-4147-A177-3AD203B41FA5}">
                      <a16:colId xmlns:a16="http://schemas.microsoft.com/office/drawing/2014/main" val="1223033628"/>
                    </a:ext>
                  </a:extLst>
                </a:gridCol>
              </a:tblGrid>
              <a:tr h="39113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 err="1" smtClean="0">
                          <a:effectLst/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Wine_Data_Side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MS UI Gothic" panose="020B0600070205080204" pitchFamily="34" charset="-128"/>
                        <a:ea typeface="MS UI Gothic" panose="020B0600070205080204" pitchFamily="34" charset="-128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73174"/>
                  </a:ext>
                </a:extLst>
              </a:tr>
              <a:tr h="740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항목명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j-lt"/>
                        </a:rPr>
                        <a:t>결측치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이상치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확인결과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정제 방안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163901"/>
                  </a:ext>
                </a:extLst>
              </a:tr>
              <a:tr h="9472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Side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None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가능성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치즈를 먹지 않고 응답한 사람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알레르기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치즈 선호하지 않음</a:t>
                      </a:r>
                      <a:r>
                        <a:rPr lang="en-US" altLang="ko-K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조사자가 값 누락</a:t>
                      </a:r>
                      <a:endParaRPr lang="en-US" altLang="ko-KR" sz="900" b="0" i="0" u="none" strike="noStrike" kern="120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준비된 시식 치즈가 떨어짐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무시할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정도의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결측치라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판단되어 제거</a:t>
                      </a:r>
                      <a:endParaRPr lang="en-US" altLang="ko-KR" sz="9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시음회에서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랜덤하게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치즈를 나누어 주었으므로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응답 수가 가장 적은 치즈로 대체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2048"/>
                  </a:ext>
                </a:extLst>
              </a:tr>
              <a:tr h="7409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choice1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591" marR="4591" marT="459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4808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41CF1-5116-4FE0-936A-824CE742E34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4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2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❖"/>
            </a:pPr>
            <a:r>
              <a:rPr lang="en-GB" sz="1600" b="1">
                <a:latin typeface="Nanum Gothic"/>
                <a:ea typeface="Nanum Gothic"/>
                <a:cs typeface="Nanum Gothic"/>
                <a:sym typeface="Nanum Gothic"/>
              </a:rPr>
              <a:t>수입 맥주 시장 레드오션化 및 매출 향상을 위한 와인 산업 진출 필요성 高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" name="Google Shape;69;p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5" y="1990388"/>
            <a:ext cx="3891195" cy="2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872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맥주 시장에서 당사 매출 23% 저하 </a:t>
            </a:r>
            <a:r>
              <a:rPr lang="en-GB" sz="1000" b="1">
                <a:latin typeface="Nanum Gothic"/>
                <a:ea typeface="Nanum Gothic"/>
                <a:cs typeface="Nanum Gothic"/>
                <a:sym typeface="Nanum Gothic"/>
              </a:rPr>
              <a:t>(15' - 현재)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" name="Google Shape;71;p1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475" y="2201175"/>
            <a:ext cx="3891201" cy="21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8836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연 2% 이상의 성장률을 보이는 와인 수입 규모</a:t>
            </a:r>
            <a:endParaRPr sz="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4824800" y="2979375"/>
            <a:ext cx="163200" cy="5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0" y="48862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출처: K-stat</a:t>
            </a:r>
            <a:endParaRPr sz="7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489350" y="16695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71162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Nanum Gothic"/>
                <a:ea typeface="Nanum Gothic"/>
                <a:cs typeface="Nanum Gothic"/>
                <a:sym typeface="Nanum Gothic"/>
              </a:rPr>
              <a:t>단위: 억 원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813767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Nanum Gothic"/>
                <a:ea typeface="Nanum Gothic"/>
                <a:cs typeface="Nanum Gothic"/>
                <a:sym typeface="Nanum Gothic"/>
              </a:rPr>
              <a:t>단위: $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3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en-GB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프리미엄" 가격 정책과 높은 다양성으로 인해 예측하기 힘든 와인 수요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/>
          <p:nvPr/>
        </p:nvSpPr>
        <p:spPr>
          <a:xfrm>
            <a:off x="4961775" y="1785300"/>
            <a:ext cx="3498300" cy="24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i="1">
                <a:latin typeface="Nanum Gothic"/>
                <a:ea typeface="Nanum Gothic"/>
                <a:cs typeface="Nanum Gothic"/>
                <a:sym typeface="Nanum Gothic"/>
              </a:rPr>
              <a:t>"...</a:t>
            </a:r>
            <a:r>
              <a:rPr lang="en-GB" sz="1300" i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유형은 와인을 선택</a:t>
            </a:r>
            <a:r>
              <a:rPr lang="en-GB" sz="1300" i="1">
                <a:latin typeface="Nanum Gothic"/>
                <a:ea typeface="Nanum Gothic"/>
                <a:cs typeface="Nanum Gothic"/>
                <a:sym typeface="Nanum Gothic"/>
              </a:rPr>
              <a:t>하는</a:t>
            </a:r>
            <a:endParaRPr sz="13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latin typeface="Nanum Gothic"/>
                <a:ea typeface="Nanum Gothic"/>
                <a:cs typeface="Nanum Gothic"/>
                <a:sym typeface="Nanum Gothic"/>
              </a:rPr>
              <a:t>속성 , 구매동기와 이용형태 등에 영향을 미치게 된다 …"</a:t>
            </a:r>
            <a:endParaRPr sz="13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latin typeface="Nanum Gothic"/>
                <a:ea typeface="Nanum Gothic"/>
                <a:cs typeface="Nanum Gothic"/>
                <a:sym typeface="Nanum Gothic"/>
              </a:rPr>
              <a:t>"...시장을 세분화하여 각 </a:t>
            </a:r>
            <a:r>
              <a:rPr lang="en-GB" sz="1300" i="1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집단별 특성을 규명하고 소비자의 행동을 이해함으로써</a:t>
            </a:r>
            <a:r>
              <a:rPr lang="en-GB" sz="1300" i="1">
                <a:latin typeface="Nanum Gothic"/>
                <a:ea typeface="Nanum Gothic"/>
                <a:cs typeface="Nanum Gothic"/>
                <a:sym typeface="Nanum Gothic"/>
              </a:rPr>
              <a:t> 와인 관련 업체의 담당자에게 마케팅 전략에 도움을 주는..."</a:t>
            </a:r>
            <a:endParaRPr sz="13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Nanum Gothic"/>
                <a:ea typeface="Nanum Gothic"/>
                <a:cs typeface="Nanum Gothic"/>
                <a:sym typeface="Nanum Gothic"/>
              </a:rPr>
              <a:t>전문화 수준에 따른 와인 소비자 유형별 시장특성 분석,</a:t>
            </a:r>
            <a:r>
              <a:rPr lang="en-GB" sz="1300" b="1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GB" sz="1300">
                <a:latin typeface="Nanum Gothic"/>
                <a:ea typeface="Nanum Gothic"/>
                <a:cs typeface="Nanum Gothic"/>
                <a:sym typeface="Nanum Gothic"/>
              </a:rPr>
              <a:t>박재완 , 2014</a:t>
            </a:r>
            <a:endParaRPr sz="1300"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647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개개인에 따라 차이를 보이는 와인 취향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28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Nanum Gothic"/>
                <a:ea typeface="Nanum Gothic"/>
                <a:cs typeface="Nanum Gothic"/>
                <a:sym typeface="Nanum Gothic"/>
              </a:rPr>
              <a:t>객관적이지 않은 레이블링으로 높은 가격 형성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28" y="2518078"/>
            <a:ext cx="3498300" cy="5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25" y="2931463"/>
            <a:ext cx="1238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875" y="3076075"/>
            <a:ext cx="2156250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875" y="3374025"/>
            <a:ext cx="2260050" cy="106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925" y="1907557"/>
            <a:ext cx="3001700" cy="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4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601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313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251263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8892738" y="1548950"/>
            <a:ext cx="0" cy="2883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6"/>
          <p:cNvSpPr/>
          <p:nvPr/>
        </p:nvSpPr>
        <p:spPr>
          <a:xfrm>
            <a:off x="41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en-GB" sz="1600" b="1">
                <a:latin typeface="Nanum Gothic"/>
                <a:ea typeface="Nanum Gothic"/>
                <a:cs typeface="Nanum Gothic"/>
                <a:sym typeface="Nanum Gothic"/>
              </a:rPr>
              <a:t>ustomer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와인에 익숙하지 않음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개개인의 취향 차이로 추천 難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비교적 높은 가격에 거부감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29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en-GB" sz="1600" b="1">
                <a:latin typeface="Nanum Gothic"/>
                <a:ea typeface="Nanum Gothic"/>
                <a:cs typeface="Nanum Gothic"/>
                <a:sym typeface="Nanum Gothic"/>
              </a:rPr>
              <a:t>ompany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유통 및 정보 채널 부족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일괄적 마케팅 어려움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수입 시 정량적 지표 부재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171313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en-GB" sz="1600" b="1">
                <a:latin typeface="Nanum Gothic"/>
                <a:ea typeface="Nanum Gothic"/>
                <a:cs typeface="Nanum Gothic"/>
                <a:sym typeface="Nanum Gothic"/>
              </a:rPr>
              <a:t>ompetitor</a:t>
            </a:r>
            <a:endParaRPr sz="1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온라인, 편의점 등 채널 확대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치즈 등 안주를 이용한 마케팅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368925" y="637250"/>
            <a:ext cx="84060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en-GB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원가 절감을 위해 와인 품질 분류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en-GB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취향에 맞춘 고객 군집별 분류 및 추천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lang="en-GB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안주와 매칭되는 와인, 혹은 와인과 매칭되는 안주 추천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5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311300" y="2080050"/>
            <a:ext cx="5004000" cy="2575200"/>
          </a:xfrm>
          <a:prstGeom prst="rect">
            <a:avLst/>
          </a:prstGeom>
          <a:solidFill>
            <a:srgbClr val="A4C2F4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3544550" y="2080050"/>
            <a:ext cx="5004000" cy="2575200"/>
          </a:xfrm>
          <a:prstGeom prst="rect">
            <a:avLst/>
          </a:prstGeom>
          <a:solidFill>
            <a:srgbClr val="EA9999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311300" y="2080077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급성장하는 블루오션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5315300" y="2080025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다품종에 따른 다양한 소비자 욕구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544550" y="2080050"/>
            <a:ext cx="17706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산업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진출 방향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rot="10800000">
            <a:off x="4429850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8" name="Google Shape;128;p17"/>
          <p:cNvCxnSpPr/>
          <p:nvPr/>
        </p:nvCxnSpPr>
        <p:spPr>
          <a:xfrm rot="10800000">
            <a:off x="4571925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9" name="Google Shape;129;p17"/>
          <p:cNvCxnSpPr/>
          <p:nvPr/>
        </p:nvCxnSpPr>
        <p:spPr>
          <a:xfrm rot="10800000">
            <a:off x="4287775" y="1855350"/>
            <a:ext cx="0" cy="14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0" name="Google Shape;130;p17"/>
          <p:cNvSpPr txBox="1"/>
          <p:nvPr/>
        </p:nvSpPr>
        <p:spPr>
          <a:xfrm>
            <a:off x="311300" y="2439525"/>
            <a:ext cx="3226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latin typeface="Nanum Gothic"/>
                <a:ea typeface="Nanum Gothic"/>
                <a:cs typeface="Nanum Gothic"/>
                <a:sym typeface="Nanum Gothic"/>
              </a:rPr>
              <a:t>"한국 와인시장 향후 5년간 성장가도 달릴 것..."</a:t>
            </a:r>
            <a:endParaRPr sz="11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anum Gothic"/>
                <a:ea typeface="Nanum Gothic"/>
                <a:cs typeface="Nanum Gothic"/>
                <a:sym typeface="Nanum Gothic"/>
              </a:rPr>
              <a:t>- FOODICON, 2018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 생기도는 와인 시장...."</a:t>
            </a:r>
            <a:endParaRPr sz="1100"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매일경제, 2017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"전 세계 와인생산자, '한국 와인시장 매력적'"</a:t>
            </a:r>
            <a:endParaRPr sz="1100"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식품외식경제, 2017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"주식 보다 수익률이 높은 고급 와인 시장..."</a:t>
            </a:r>
            <a:endParaRPr sz="1100"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코인프레스, 2018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900" y="2511800"/>
            <a:ext cx="2987003" cy="199925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6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40" name="Google Shape;140;p18"/>
          <p:cNvGraphicFramePr/>
          <p:nvPr/>
        </p:nvGraphicFramePr>
        <p:xfrm>
          <a:off x="524525" y="595713"/>
          <a:ext cx="8094950" cy="3953980"/>
        </p:xfrm>
        <a:graphic>
          <a:graphicData uri="http://schemas.openxmlformats.org/drawingml/2006/table">
            <a:tbl>
              <a:tblPr>
                <a:noFill/>
                <a:tableStyleId>{8F48E2DA-455C-4DB7-85C0-89A68879529C}</a:tableStyleId>
              </a:tblPr>
              <a:tblGrid>
                <a:gridCol w="170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825">
                <a:tc rowSpan="1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시장 진출 이슈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와인의 높은 가격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원산지 와인 등급과 실제 와인 등급의 차이로 인한 높은 수입 원가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와인에 매겨지는 30%의 높은 주세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다품종 소량 수입 구조에 따라 규모의 경제 실현 불가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복잡한 유통 구조와 주류 유통법에 의한 부가 비용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선별의 어려움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와인의 종류와 개인 취향에 따른 수입 품목 결정의 어려움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분류를 위한 정보 부족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영업 및 마케팅 능력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진출 기업과의 영업 및 제휴 경쟁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층의 변화에 따른 新 유통 채널 필요성 대두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소비자 유치를 위한 마케팅의 필요성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소비자 유지를 위한 차별화의 필요성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HRD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진출 분야인 와인 산업에 대한 노하우 부족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7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48" name="Google Shape;148;p19"/>
          <p:cNvGraphicFramePr/>
          <p:nvPr/>
        </p:nvGraphicFramePr>
        <p:xfrm>
          <a:off x="117913" y="416488"/>
          <a:ext cx="4454025" cy="4645010"/>
        </p:xfrm>
        <a:graphic>
          <a:graphicData uri="http://schemas.openxmlformats.org/drawingml/2006/table">
            <a:tbl>
              <a:tblPr>
                <a:noFill/>
                <a:tableStyleId>{8F48E2DA-455C-4DB7-85C0-89A68879529C}</a:tableStyleId>
              </a:tblPr>
              <a:tblGrid>
                <a:gridCol w="5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16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잠재 원인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데이터 수집 계획</a:t>
                      </a:r>
                      <a:endParaRPr sz="1000"/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데이터명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세부 데이터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속성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발생주기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수집방법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담당자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수집 가능성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3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기존 와인 품질 및 등급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와인 기본 정보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가격, 용량, 코르크 여부,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수입 원가,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할인율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범주형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상시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DB 검색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83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와인 품질 분류 인자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고정 산도,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휘발성 산도,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구연산 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잔류 설탕,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염화나트륨,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자유 이산화황,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총 이산화황,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밀도,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pH,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칼륨 황산염,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600">
                          <a:solidFill>
                            <a:schemeClr val="dk1"/>
                          </a:solidFill>
                        </a:rPr>
                        <a:t>알코올 도수</a:t>
                      </a:r>
                      <a:endParaRPr sz="6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품목별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한국식품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연구원 의뢰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전세계 와인 생산지 정보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토양, 기후, 강수량, 일조량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비정형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계절별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와이너리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협조 요청, 인터넷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소비자 와인 선호도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소비자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기본 정보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성별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연령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지역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직업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소득 수준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결혼 여부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범주형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상시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회원가입 및 주문정보, </a:t>
                      </a: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인터넷 설문조사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9" name="Google Shape;149;p19"/>
          <p:cNvGraphicFramePr/>
          <p:nvPr/>
        </p:nvGraphicFramePr>
        <p:xfrm>
          <a:off x="4620125" y="416488"/>
          <a:ext cx="4405950" cy="4419390"/>
        </p:xfrm>
        <a:graphic>
          <a:graphicData uri="http://schemas.openxmlformats.org/drawingml/2006/table">
            <a:tbl>
              <a:tblPr>
                <a:noFill/>
                <a:tableStyleId>{8F48E2DA-455C-4DB7-85C0-89A68879529C}</a:tableStyleId>
              </a:tblPr>
              <a:tblGrid>
                <a:gridCol w="5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잠재 원인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데이터명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세부 데이터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속성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발생주기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수집방법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담당자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수집 가능성</a:t>
                      </a:r>
                      <a:endParaRPr sz="800"/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소비자 와인 선호도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소비자 와인 경험 정보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음주 빈도,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음주 와인 수,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선호하는 맛,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구매 와인 가격대,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구매 목적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범주형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비정형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상시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회원가입 및 주문정보, 인터넷 설문조사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영업 및 마케팅 능력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자사 영업 경쟁력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자사/타사 매출액,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영업 매장 수,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사원 수,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브랜드의 수,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파트너쉽 수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범주형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분기별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재무제표, 실적 발표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자사 마케팅 경쟁력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선호 안주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비정형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분기별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인터넷 설문조사,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MOU 데이터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고객 웹 방문기록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장, 단기 방문 고객 기록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상시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세션 분석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방문 고객 장바구니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비정형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상시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세션 분석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HRD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임직원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</a:rPr>
                        <a:t>교육 현황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교육 이수 시간,</a:t>
                      </a:r>
                      <a:endParaRPr sz="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교육 평가 점수 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연속형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분기별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인사과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홍길동</a:t>
                      </a:r>
                      <a:endParaRPr sz="7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O</a:t>
                      </a:r>
                      <a:endParaRPr sz="7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" name="Google Shape;150;p1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l="34484" t="13873" r="21791" b="11253"/>
          <a:stretch/>
        </p:blipFill>
        <p:spPr>
          <a:xfrm>
            <a:off x="4909625" y="966225"/>
            <a:ext cx="3906648" cy="3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50" y="2987250"/>
            <a:ext cx="3672249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Nanum Gothic"/>
                <a:ea typeface="Nanum Gothic"/>
                <a:cs typeface="Nanum Gothic"/>
                <a:sym typeface="Nanum Gothic"/>
              </a:rPr>
              <a:t>8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169300" y="858642"/>
            <a:ext cx="4108216" cy="3392095"/>
            <a:chOff x="0" y="653238"/>
            <a:chExt cx="4357925" cy="3951188"/>
          </a:xfrm>
        </p:grpSpPr>
        <p:pic>
          <p:nvPicPr>
            <p:cNvPr id="162" name="Google Shape;162;p20"/>
            <p:cNvPicPr preferRelativeResize="0"/>
            <p:nvPr/>
          </p:nvPicPr>
          <p:blipFill rotWithShape="1">
            <a:blip r:embed="rId5">
              <a:alphaModFix/>
            </a:blip>
            <a:srcRect l="22986" t="12257" r="23790"/>
            <a:stretch/>
          </p:blipFill>
          <p:spPr>
            <a:xfrm>
              <a:off x="0" y="653238"/>
              <a:ext cx="4357925" cy="3951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0"/>
            <p:cNvSpPr/>
            <p:nvPr/>
          </p:nvSpPr>
          <p:spPr>
            <a:xfrm>
              <a:off x="49525" y="686275"/>
              <a:ext cx="768000" cy="16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91975" y="657925"/>
              <a:ext cx="5802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baseline="30000">
                  <a:latin typeface="Nanum Gothic"/>
                  <a:ea typeface="Nanum Gothic"/>
                  <a:cs typeface="Nanum Gothic"/>
                  <a:sym typeface="Nanum Gothic"/>
                </a:rPr>
                <a:t>SEGYE Inc.</a:t>
              </a:r>
              <a:endParaRPr sz="1000" b="1" baseline="30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9525" y="749875"/>
              <a:ext cx="106200" cy="106200"/>
            </a:xfrm>
            <a:prstGeom prst="su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6" name="Google Shape;166;p20"/>
          <p:cNvCxnSpPr/>
          <p:nvPr/>
        </p:nvCxnSpPr>
        <p:spPr>
          <a:xfrm>
            <a:off x="4572000" y="1157300"/>
            <a:ext cx="0" cy="320130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0"/>
          <p:cNvSpPr/>
          <p:nvPr/>
        </p:nvSpPr>
        <p:spPr>
          <a:xfrm>
            <a:off x="208950" y="4328349"/>
            <a:ext cx="4068600" cy="3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안주 맞춤형 와인 추천을 통한 차별화된 마케팅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909660" y="4326550"/>
            <a:ext cx="3906600" cy="3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회원가입 시 관심분야를 통해 고객 데이터 수집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2534400" y="421663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anum Gothic"/>
                <a:ea typeface="Nanum Gothic"/>
                <a:cs typeface="Nanum Gothic"/>
                <a:sym typeface="Nanum Gothic"/>
              </a:rPr>
              <a:t>웹페이지를 활용한 고객 데이터 수집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" name="Google Shape;63;p1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6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15313"/>
              </p:ext>
            </p:extLst>
          </p:nvPr>
        </p:nvGraphicFramePr>
        <p:xfrm>
          <a:off x="464456" y="546903"/>
          <a:ext cx="8258630" cy="414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3">
                  <a:extLst>
                    <a:ext uri="{9D8B030D-6E8A-4147-A177-3AD203B41FA5}">
                      <a16:colId xmlns:a16="http://schemas.microsoft.com/office/drawing/2014/main" val="137583260"/>
                    </a:ext>
                  </a:extLst>
                </a:gridCol>
                <a:gridCol w="1235113">
                  <a:extLst>
                    <a:ext uri="{9D8B030D-6E8A-4147-A177-3AD203B41FA5}">
                      <a16:colId xmlns:a16="http://schemas.microsoft.com/office/drawing/2014/main" val="728335640"/>
                    </a:ext>
                  </a:extLst>
                </a:gridCol>
                <a:gridCol w="3534228">
                  <a:extLst>
                    <a:ext uri="{9D8B030D-6E8A-4147-A177-3AD203B41FA5}">
                      <a16:colId xmlns:a16="http://schemas.microsoft.com/office/drawing/2014/main" val="2299363961"/>
                    </a:ext>
                  </a:extLst>
                </a:gridCol>
                <a:gridCol w="689429">
                  <a:extLst>
                    <a:ext uri="{9D8B030D-6E8A-4147-A177-3AD203B41FA5}">
                      <a16:colId xmlns:a16="http://schemas.microsoft.com/office/drawing/2014/main" val="3278996627"/>
                    </a:ext>
                  </a:extLst>
                </a:gridCol>
                <a:gridCol w="1734457">
                  <a:extLst>
                    <a:ext uri="{9D8B030D-6E8A-4147-A177-3AD203B41FA5}">
                      <a16:colId xmlns:a16="http://schemas.microsoft.com/office/drawing/2014/main" val="1239071878"/>
                    </a:ext>
                  </a:extLst>
                </a:gridCol>
              </a:tblGrid>
              <a:tr h="246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DB</a:t>
                      </a:r>
                    </a:p>
                  </a:txBody>
                  <a:tcPr marL="60758" marR="60758" marT="30379" marB="30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항목명</a:t>
                      </a:r>
                      <a:endParaRPr lang="en-US" altLang="ko-KR" sz="1100" dirty="0" smtClean="0"/>
                    </a:p>
                  </a:txBody>
                  <a:tcPr marL="60758" marR="60758" marT="30379" marB="30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의미</a:t>
                      </a:r>
                      <a:endParaRPr lang="ko-KR" altLang="en-US" sz="1100" dirty="0"/>
                    </a:p>
                  </a:txBody>
                  <a:tcPr marL="60758" marR="60758" marT="30379" marB="30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속성</a:t>
                      </a:r>
                      <a:endParaRPr lang="ko-KR" altLang="en-US" sz="1100" dirty="0"/>
                    </a:p>
                  </a:txBody>
                  <a:tcPr marL="60758" marR="60758" marT="30379" marB="303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특이사항</a:t>
                      </a:r>
                      <a:endParaRPr lang="ko-KR" altLang="en-US" sz="1100" dirty="0"/>
                    </a:p>
                  </a:txBody>
                  <a:tcPr marL="60758" marR="60758" marT="30379" marB="30379"/>
                </a:tc>
                <a:extLst>
                  <a:ext uri="{0D108BD9-81ED-4DB2-BD59-A6C34878D82A}">
                    <a16:rowId xmlns:a16="http://schemas.microsoft.com/office/drawing/2014/main" val="2871590009"/>
                  </a:ext>
                </a:extLst>
              </a:tr>
              <a:tr h="24640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Sales</a:t>
                      </a:r>
                      <a:endParaRPr lang="ko-KR" altLang="en-US" sz="1600" b="1" dirty="0">
                        <a:latin typeface="MS UI Gothic" panose="020B0600070205080204" pitchFamily="34" charset="-128"/>
                      </a:endParaRPr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Seq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선호 조사 대상의 인덱스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결측치</a:t>
                      </a:r>
                      <a:r>
                        <a:rPr lang="ko-KR" altLang="en-US" sz="1100" dirty="0" smtClean="0"/>
                        <a:t> 존재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97061"/>
                  </a:ext>
                </a:extLst>
              </a:tr>
              <a:tr h="4252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Gender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선호 조사 대상의 성별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 </a:t>
                      </a:r>
                      <a:r>
                        <a:rPr lang="en-US" altLang="ko-KR" sz="1100" dirty="0" smtClean="0"/>
                        <a:t>(M, F)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결측치</a:t>
                      </a:r>
                      <a:r>
                        <a:rPr lang="ko-KR" altLang="en-US" sz="1100" dirty="0" smtClean="0"/>
                        <a:t> 존재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934341"/>
                  </a:ext>
                </a:extLst>
              </a:tr>
              <a:tr h="425298">
                <a:tc vMerge="1">
                  <a:txBody>
                    <a:bodyPr/>
                    <a:lstStyle/>
                    <a:p>
                      <a:pPr latinLnBrk="1"/>
                      <a:endParaRPr lang="en-US" altLang="ko-KR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Age</a:t>
                      </a:r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선호 조사 대상의 연령대</a:t>
                      </a:r>
                      <a:r>
                        <a:rPr lang="en-US" altLang="ko-KR" sz="1100" dirty="0" smtClean="0"/>
                        <a:t>(20</a:t>
                      </a:r>
                      <a:r>
                        <a:rPr lang="ko-KR" altLang="en-US" sz="1100" dirty="0" smtClean="0"/>
                        <a:t>대</a:t>
                      </a:r>
                      <a:r>
                        <a:rPr lang="en-US" altLang="ko-KR" sz="1100" dirty="0" smtClean="0"/>
                        <a:t>, 30</a:t>
                      </a:r>
                      <a:r>
                        <a:rPr lang="ko-KR" altLang="en-US" sz="1100" dirty="0" smtClean="0"/>
                        <a:t>대 등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28365"/>
                  </a:ext>
                </a:extLst>
              </a:tr>
              <a:tr h="4252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Job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선호 조사 대상의 직업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학생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임시직 등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085390"/>
                  </a:ext>
                </a:extLst>
              </a:tr>
              <a:tr h="246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Marital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고객의 결혼 상태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결측치</a:t>
                      </a:r>
                      <a:r>
                        <a:rPr lang="ko-KR" altLang="en-US" sz="1100" dirty="0" smtClean="0"/>
                        <a:t> 존재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89538"/>
                  </a:ext>
                </a:extLst>
              </a:tr>
              <a:tr h="4252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Province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고객의 주소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광역시도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각 </a:t>
                      </a:r>
                      <a:r>
                        <a:rPr lang="en-US" altLang="ko-KR" sz="1100" baseline="0" dirty="0" smtClean="0"/>
                        <a:t>6</a:t>
                      </a:r>
                      <a:r>
                        <a:rPr lang="ko-KR" altLang="en-US" sz="1100" baseline="0" dirty="0" smtClean="0"/>
                        <a:t>개</a:t>
                      </a:r>
                      <a:r>
                        <a:rPr lang="en-US" altLang="ko-KR" sz="1100" dirty="0" smtClean="0"/>
                        <a:t>) 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전국 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도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X</a:t>
                      </a:r>
                    </a:p>
                    <a:p>
                      <a:pPr algn="ctr" latinLnBrk="1"/>
                      <a:r>
                        <a:rPr lang="ko-KR" altLang="en-US" sz="1100" baseline="0" dirty="0" err="1" smtClean="0"/>
                        <a:t>결측치</a:t>
                      </a:r>
                      <a:r>
                        <a:rPr lang="ko-KR" altLang="en-US" sz="1100" baseline="0" dirty="0" smtClean="0"/>
                        <a:t> 존재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284674"/>
                  </a:ext>
                </a:extLst>
              </a:tr>
              <a:tr h="246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City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고객의 주소 </a:t>
                      </a:r>
                      <a:r>
                        <a:rPr lang="en-US" altLang="ko-KR" sz="1100" dirty="0" smtClean="0"/>
                        <a:t>(5</a:t>
                      </a:r>
                      <a:r>
                        <a:rPr lang="ko-KR" altLang="en-US" sz="1100" dirty="0" smtClean="0"/>
                        <a:t>개 시구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en-US" altLang="ko-KR" sz="1100" dirty="0" smtClean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96948"/>
                  </a:ext>
                </a:extLst>
              </a:tr>
              <a:tr h="4252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Choice1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첫 번째로 선택한 포도주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개 집단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05175"/>
                  </a:ext>
                </a:extLst>
              </a:tr>
              <a:tr h="42529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MS UI Gothic" panose="020B0600070205080204" pitchFamily="34" charset="-128"/>
                          <a:ea typeface="MS UI Gothic" panose="020B0600070205080204" pitchFamily="34" charset="-128"/>
                        </a:rPr>
                        <a:t>Side</a:t>
                      </a:r>
                      <a:endParaRPr lang="ko-KR" altLang="en-US" sz="1600" b="1" dirty="0">
                        <a:latin typeface="MS UI Gothic" panose="020B0600070205080204" pitchFamily="34" charset="-128"/>
                      </a:endParaRPr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Side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시음회에</a:t>
                      </a:r>
                      <a:r>
                        <a:rPr lang="ko-KR" altLang="en-US" sz="1100" dirty="0" smtClean="0"/>
                        <a:t> 임의로 제공된 하나의 안주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치즈 </a:t>
                      </a:r>
                      <a:r>
                        <a:rPr lang="en-US" altLang="ko-KR" sz="1100" dirty="0" smtClean="0"/>
                        <a:t>8</a:t>
                      </a:r>
                      <a:r>
                        <a:rPr lang="ko-KR" altLang="en-US" sz="1100" dirty="0" smtClean="0"/>
                        <a:t>개 집단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결측치</a:t>
                      </a:r>
                      <a:r>
                        <a:rPr lang="ko-KR" altLang="en-US" sz="1100" dirty="0" smtClean="0"/>
                        <a:t> 존재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63899"/>
                  </a:ext>
                </a:extLst>
              </a:tr>
              <a:tr h="6075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Choice2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안주가 주어졌을 때 선택한 안주를 먹고 선택한 포도주 </a:t>
                      </a:r>
                      <a:r>
                        <a:rPr lang="en-US" altLang="ko-KR" sz="1100" dirty="0" smtClean="0"/>
                        <a:t>(8</a:t>
                      </a:r>
                      <a:r>
                        <a:rPr lang="ko-KR" altLang="en-US" sz="1100" dirty="0" smtClean="0"/>
                        <a:t>개 집단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범주형</a:t>
                      </a:r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758" marR="60758" marT="30379" marB="30379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331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7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1270</Words>
  <Application>Microsoft Office PowerPoint</Application>
  <PresentationFormat>화면 슬라이드 쇼(16:9)</PresentationFormat>
  <Paragraphs>492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Nanum Gothic</vt:lpstr>
      <vt:lpstr>MS UI Gothic</vt:lpstr>
      <vt:lpstr>Simple Light</vt:lpstr>
      <vt:lpstr>와인 추천 시스템 구축을 통한 매출 증대 방안  -와인 선택속성 데이터 분석을 기반으로-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와인 추천 시스템 구축을 통한 매출 증대 방안  -와인 선택속성 데이터 분석을 기반으로-</dc:title>
  <cp:lastModifiedBy>PIRL</cp:lastModifiedBy>
  <cp:revision>10</cp:revision>
  <dcterms:modified xsi:type="dcterms:W3CDTF">2019-05-16T14:26:29Z</dcterms:modified>
</cp:coreProperties>
</file>